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85" r:id="rId3"/>
    <p:sldId id="292" r:id="rId4"/>
    <p:sldId id="293" r:id="rId5"/>
    <p:sldId id="294" r:id="rId6"/>
    <p:sldId id="290" r:id="rId7"/>
    <p:sldId id="291" r:id="rId8"/>
    <p:sldId id="295" r:id="rId9"/>
    <p:sldId id="274" r:id="rId10"/>
    <p:sldId id="275" r:id="rId11"/>
    <p:sldId id="276" r:id="rId12"/>
    <p:sldId id="298" r:id="rId13"/>
    <p:sldId id="296" r:id="rId14"/>
    <p:sldId id="279" r:id="rId15"/>
    <p:sldId id="280" r:id="rId16"/>
    <p:sldId id="297" r:id="rId17"/>
    <p:sldId id="299" r:id="rId18"/>
    <p:sldId id="300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F3D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0" autoAdjust="0"/>
    <p:restoredTop sz="94660"/>
  </p:normalViewPr>
  <p:slideViewPr>
    <p:cSldViewPr>
      <p:cViewPr>
        <p:scale>
          <a:sx n="100" d="100"/>
          <a:sy n="100" d="100"/>
        </p:scale>
        <p:origin x="-48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35408C-3822-4FEA-9951-072436DB3528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B90571-67C5-44EA-88DD-FF71792A2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57ED-F25B-40C4-89E1-D4031EFB1B96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00C9-25B8-4952-B75F-FFE4B4795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4DC6-8627-4B21-94A6-42BE2A6B87C3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AB8D-7C1B-423E-AFA3-5F1F11D6F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210E-DECB-4900-A850-F3987A3D9D1F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D0D38-5E32-49BD-B3F6-DBB91628E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FBAF-2001-412D-B1C0-18754416A4D0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605B1-E112-486A-B1E0-7F18890BB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4625-8CD2-409A-9856-79CB3F23F376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96AD-5F2C-4747-A53F-3C12F6323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4CBA-9D76-44DC-9E37-1B325A6B25B0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627E-F48B-4D1A-ADF8-B048F5D4A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AEFE-3CFC-432F-A64A-97CC44D7AC7A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C81B-E14A-46D6-9915-78D2E1CFB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8E2B-9674-4E18-BBCF-7A38DEE90C37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D58A-994F-4919-8A0D-A71AA5AEA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1D21-68CB-4C82-B1AE-4F3DE6F06F43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D417-55F4-40A0-A104-BA1243374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3C58-6EC4-45DD-9250-EAD86E7A891B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7DE7C-0F49-46CF-AEA2-72F13603D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25E7-6891-4A30-9BE5-BC7D8AAF5249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2895A-81FC-4663-9E88-CF9B074B5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B6E026-A26D-4ACA-9346-92FF450AF5D8}" type="datetimeFigureOut">
              <a:rPr lang="ru-RU"/>
              <a:pPr>
                <a:defRPr/>
              </a:pPr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B52BB-0746-49C0-9ACF-6BE53200C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58225" cy="406400"/>
          </a:xfrm>
        </p:spPr>
        <p:txBody>
          <a:bodyPr/>
          <a:lstStyle/>
          <a:p>
            <a:pPr eaLnBrk="1" hangingPunct="1"/>
            <a:endParaRPr lang="ru-RU" sz="4000" b="1" smtClean="0">
              <a:solidFill>
                <a:srgbClr val="632523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23850" y="836613"/>
            <a:ext cx="8229600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5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</a:rPr>
              <a:t>Результаты работы волонтерского отряда ФГОУ ВО ЧГМА «Береги свое сердце»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60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60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60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Всем гражданам по итогам осмотра были даны соответствующие рекомендации по коррекции факторов риска, и последующему медицинскому наблюдению. Также каждому участнику мероприятия были предложены памятки о первых признаках инсульта: простой тест, который поможет распознать инсульт и сориентировать о необходимости вызвать скорую помощь.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По итогам данной акции, был сделан вывод, о  необходимо повышать информированность граждан об инсультных состояниях, необходимости коррекции факторов риска инсульта, и тактики действия при первых признаках острого нарушения мозгового кровообращения.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Профилактические мероприятия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555" name="Picture 2" descr="D:\фоты на презентацию\после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-15875" y="908050"/>
            <a:ext cx="8891588" cy="51974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smtClean="0"/>
              <a:t>   	      </a:t>
            </a:r>
            <a:r>
              <a:rPr lang="ru-RU" sz="3000" smtClean="0">
                <a:solidFill>
                  <a:schemeClr val="bg1"/>
                </a:solidFill>
              </a:rPr>
              <a:t>Мы</a:t>
            </a:r>
            <a:r>
              <a:rPr lang="ru-RU" sz="3000" smtClean="0"/>
              <a:t> </a:t>
            </a:r>
            <a:r>
              <a:rPr lang="ru-RU" sz="3000" smtClean="0">
                <a:solidFill>
                  <a:schemeClr val="bg1"/>
                </a:solidFill>
              </a:rPr>
              <a:t>ежегодно  принимаем  активное участие в мероприятиях по борьбе с сахарным диабетом. Проводим акции по мониторингу сахарного диабета на базе диагностическая поликлиника ФГОУ ВО ЧГМА. Целью таких мероприятий является: - повышение осведомленности граждан о проблеме сахарного диабета;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smtClean="0">
                <a:solidFill>
                  <a:schemeClr val="bg1"/>
                </a:solidFill>
              </a:rPr>
              <a:t> - необходимости коррекции факторов риска этого заболевания;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smtClean="0">
                <a:solidFill>
                  <a:schemeClr val="bg1"/>
                </a:solidFill>
              </a:rPr>
              <a:t> - ранняя диагностика и вторичной профилактики осложнений данной патологии.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3000" smtClean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accent2"/>
                </a:solidFill>
              </a:rPr>
              <a:t>Профилактические мероприятия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Алёна\Downloads\IMG_2263-05-09-18-10-4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</a:rPr>
              <a:t>Борьба с онкопатологией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179388" y="908050"/>
            <a:ext cx="8518525" cy="52466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    Учитывая, что в 2018 году абсолютным приоритетом здравоохранения в нашей стране, является борьба с онкологическими заболеваниями. Кафедра онкологии совместно с волонтерами организовали ряд акций по профилактике и ранней диагностики граждан на наличие факторов риска развития онкопатологии.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52149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</a:rPr>
              <a:t>Целью данных мероприятий было: повышение осведомленности граждан о проблеме онкологических заболеваний, в частности меланомы кожи и онкология слизистой оболочки полости рта, важности своевременного прохождения медицинских осмотров, необходимости коррекции факторов риска данной патологии, а также ранней диагностики и вторичной профилактики осложнений данной патологии.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</a:rPr>
              <a:t>На базе диагностической поликлинике ФГОУ ВО ЧГМА, проводились профилактические  осмотры граждан, с демонстрацией презентаций и  брошюр.</a:t>
            </a:r>
            <a:endParaRPr lang="ru-RU" sz="2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</a:rPr>
              <a:t>Проводилось чтение профилактических лекториев среди школьников нашего города.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700" smtClean="0">
              <a:solidFill>
                <a:schemeClr val="bg1"/>
              </a:solidFill>
            </a:endParaRPr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6540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Профилактика онкопатологии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5214937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smtClean="0">
                <a:solidFill>
                  <a:schemeClr val="bg2"/>
                </a:solidFill>
              </a:rPr>
              <a:t>В рамках данного мероприятия,   каждому участнику была  предложена памятка, представлен раздаточный материал, а также даны соответствующие рекомендации по дальнейшему наблюдению и профилактике онкологических заболеваний. </a:t>
            </a:r>
          </a:p>
          <a:p>
            <a:pPr algn="just"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Диагностика онкопатологии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75" name="Picture 2" descr="D:\фоты на презентацию\после 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9038" y="-1143000"/>
            <a:ext cx="11593513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ru-RU" smtClean="0">
                <a:solidFill>
                  <a:schemeClr val="accent2"/>
                </a:solidFill>
              </a:rPr>
              <a:t>Работа в школах профилактики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0" y="908050"/>
            <a:ext cx="8820150" cy="5360988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    Волонтеры регулярно принимают участие в профилактической работе регионального сосудистого центра расположенного в ККБ, проводят различные семинары по вторичной профилактики сердечно - сосудистых катастроф, осуществляют работу с пациентами в рамках приверженности к лечению после инсультов, координируют работу в школах по коррекции «Артериальной гипертензии», «Сахарного диабета» и других терапевтических школах.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 descr="C:\Users\Алёна\Downloads\DSC081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828675" y="0"/>
            <a:ext cx="10044113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mtClean="0">
                <a:solidFill>
                  <a:schemeClr val="accent2"/>
                </a:solidFill>
              </a:rPr>
              <a:t>Участие в мероприятиях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Волонтерский отряд, традиционно принимает участие Съездах волонтерских отрядов,  в частности,  в текущем году, участвовал в </a:t>
            </a:r>
            <a:r>
              <a:rPr lang="en-US" smtClean="0">
                <a:solidFill>
                  <a:schemeClr val="bg1"/>
                </a:solidFill>
              </a:rPr>
              <a:t>III</a:t>
            </a:r>
            <a:r>
              <a:rPr lang="ru-RU" smtClean="0">
                <a:solidFill>
                  <a:schemeClr val="bg1"/>
                </a:solidFill>
              </a:rPr>
              <a:t> Региональном съезде «Эстафета добрых дел», где провел мастер – класс по аспектам социального взаимодействия. На данном мастер классе были даны практические рекомендации по формированию анкетирования граждан и формированию информационных буклетов.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86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Планы движения</a:t>
            </a:r>
            <a:r>
              <a:rPr lang="ru-RU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928688"/>
            <a:ext cx="8785225" cy="5197475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</a:t>
            </a:r>
            <a:r>
              <a:rPr lang="ru-RU" sz="3500" dirty="0" smtClean="0">
                <a:solidFill>
                  <a:schemeClr val="bg1"/>
                </a:solidFill>
              </a:rPr>
              <a:t>Волонтерское движение «Береги свое сердце» в дальнейшем планирует продолжить организацию и проведение массовых мероприятий по пропаганде здорового образа жизни, выступления в учебных заведения и медицинских организациях с чтением лекториев по формированию здорового образа жизни, повышение информированности граждан о пользе регулярного обследования сердечно – сосудистой системы и выявление ранних признаков соматических заболеваний у населения.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58225" cy="7143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Профилактика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50825" y="981075"/>
            <a:ext cx="8518525" cy="509746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  <a:r>
              <a:rPr lang="ru-RU" sz="2800" smtClean="0">
                <a:solidFill>
                  <a:schemeClr val="bg1"/>
                </a:solidFill>
              </a:rPr>
              <a:t>На сегодняшний день, одним из важных аспектов в здравоохранении является профилактика социально-значимых заболеваний. К социально значимым заболеваниям относятся: сахарный диабет, острое нарушение мозгового кровообращения, заболевания сердечно - сосудистой системы (артериальная гипертензия, ишемическая болезнь сердца, инфаркт миокарда), злокачественные новообразования,  ряд инфекционных заболеваний (туберкулез, гепатит В, гепатит С). </a:t>
            </a:r>
          </a:p>
          <a:p>
            <a:pPr eaLnBrk="1" hangingPunct="1">
              <a:buFont typeface="Arial" charset="0"/>
              <a:buNone/>
            </a:pPr>
            <a:endParaRPr lang="ru-RU" sz="240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0" y="1196975"/>
            <a:ext cx="8893175" cy="452596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3600" smtClean="0">
                <a:solidFill>
                  <a:schemeClr val="bg2"/>
                </a:solidFill>
                <a:latin typeface="Times New Roman" pitchFamily="18" charset="0"/>
              </a:rPr>
              <a:t>        </a:t>
            </a:r>
            <a:r>
              <a:rPr lang="ru-RU" smtClean="0">
                <a:solidFill>
                  <a:schemeClr val="bg2"/>
                </a:solidFill>
              </a:rPr>
              <a:t>Приоритетным решением проблемы данных заболеваний является предупреждение факторов риска их развития с проведением современных технологий профилактики. </a:t>
            </a:r>
            <a:r>
              <a:rPr lang="ru-RU" smtClean="0">
                <a:solidFill>
                  <a:schemeClr val="bg1"/>
                </a:solidFill>
              </a:rPr>
              <a:t>Это</a:t>
            </a:r>
            <a:r>
              <a:rPr lang="ru-RU" smtClean="0">
                <a:solidFill>
                  <a:schemeClr val="bg2"/>
                </a:solidFill>
              </a:rPr>
              <a:t> позволит целенаправленно и успешно использовать экономические и медицинские ресурсы </a:t>
            </a:r>
            <a:r>
              <a:rPr lang="ru-RU" smtClean="0">
                <a:solidFill>
                  <a:schemeClr val="bg1"/>
                </a:solidFill>
              </a:rPr>
              <a:t>на</a:t>
            </a:r>
            <a:r>
              <a:rPr lang="ru-RU" smtClean="0">
                <a:solidFill>
                  <a:schemeClr val="bg2"/>
                </a:solidFill>
              </a:rPr>
              <a:t> профилактику данных  заболеваний и оздоровление населения.</a:t>
            </a:r>
          </a:p>
          <a:p>
            <a:pPr>
              <a:buFont typeface="Arial" charset="0"/>
              <a:buNone/>
            </a:pPr>
            <a:endParaRPr lang="ru-RU" sz="4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908051"/>
          </a:xfrm>
        </p:spPr>
        <p:txBody>
          <a:bodyPr/>
          <a:lstStyle/>
          <a:p>
            <a:r>
              <a:rPr lang="ru-RU" smtClean="0">
                <a:solidFill>
                  <a:schemeClr val="accent2"/>
                </a:solidFill>
              </a:rPr>
              <a:t>Деятельность отряда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0" y="1052513"/>
            <a:ext cx="8964613" cy="452596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smtClean="0">
                <a:solidFill>
                  <a:schemeClr val="bg2"/>
                </a:solidFill>
              </a:rPr>
              <a:t>          В рамках профилактики данных заболеваний волонтерскими отрядами ЧГМА проводится активная работа.</a:t>
            </a:r>
          </a:p>
          <a:p>
            <a:pPr algn="just">
              <a:buFont typeface="Arial" charset="0"/>
              <a:buNone/>
            </a:pP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400" smtClean="0">
                <a:solidFill>
                  <a:schemeClr val="bg1"/>
                </a:solidFill>
              </a:rPr>
              <a:t>Направлениями деятельности которой является: </a:t>
            </a:r>
          </a:p>
          <a:p>
            <a:pPr algn="just">
              <a:buFontTx/>
              <a:buChar char="-"/>
            </a:pPr>
            <a:r>
              <a:rPr lang="ru-RU" sz="2400" smtClean="0">
                <a:solidFill>
                  <a:schemeClr val="bg1"/>
                </a:solidFill>
              </a:rPr>
              <a:t>формирование здорового образа жизни у населения путем проведения лекториев по различным терапевтическим тематикам</a:t>
            </a: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р</a:t>
            </a:r>
            <a:r>
              <a:rPr lang="ru-RU" sz="2400" smtClean="0">
                <a:solidFill>
                  <a:schemeClr val="bg1"/>
                </a:solidFill>
              </a:rPr>
              <a:t>абота в школах по профилактике заболеваний</a:t>
            </a:r>
            <a:r>
              <a:rPr lang="ru-RU" sz="240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400" smtClean="0">
                <a:solidFill>
                  <a:schemeClr val="bg1"/>
                </a:solidFill>
              </a:rPr>
              <a:t>волонтерами осуществляются профилактические осмотры лиц различных возрастных групп на выявление факторов риска заболеваний.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633412"/>
          </a:xfrm>
        </p:spPr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</a:rPr>
              <a:t>Деятельность волонтеров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79388" y="908050"/>
            <a:ext cx="8713787" cy="48148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600" smtClean="0">
                <a:solidFill>
                  <a:schemeClr val="bg1"/>
                </a:solidFill>
              </a:rPr>
              <a:t>      Волонтеры регулярно проводят работу на площадке поликлиники Читинской Государственной Медицинской Академии, где выступают организаторами различных профилактических акций, посвященных профилактики эндокринных заболеваний, острого нарушения мозгового кровообращения, онкологических заболеваний, принимают активное участие в ярмарках «Всемирного дня здоровья».  В рамках своей работы, волонтерами производится анкетирование населения на выявление кардиоваскулярных рисков, мониторинг населения на предрасположенность к различным онкологическим заболеваниям. Участниками волонтерского движения производится информационно-методическое обеспечение:  разработка брошюр о здоровом образе жизни, о профилактике различных патологий.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293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«ДЕНЬ ЗДОРОВОГО СЕРДЦА»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07950" y="692150"/>
            <a:ext cx="8589963" cy="51260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  Волонтеры проявляют себя в организации мероприятий по профилактике сердечно – сосудистых заболеваний. Участвуют в таких акциях, как всемирный «День здорового  сердца» который отмечается ежегодно 29 сентября. </a:t>
            </a:r>
            <a:r>
              <a:rPr lang="ru-RU" b="1" smtClean="0">
                <a:solidFill>
                  <a:schemeClr val="bg1"/>
                </a:solidFill>
              </a:rPr>
              <a:t>В этом году темой Всемирного Дня сердца выбран призыв: «Поделись силой своего сердца»</a:t>
            </a:r>
            <a:r>
              <a:rPr lang="ru-RU" smtClean="0">
                <a:solidFill>
                  <a:schemeClr val="bg1"/>
                </a:solidFill>
              </a:rPr>
              <a:t>. Акцент производился на изменении образа жизни для профилактики сердечно - сосудистых заболеваний во разных группах населения.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64293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accent2"/>
                </a:solidFill>
              </a:rPr>
              <a:t>ПРОФИЛАКТИКА ССЗ 2018-2019 период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8820150" cy="51260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     Регулярно, волонтерским отрядом «Береги свое сердце», совместно с кардиологическим диспансером, проводится мониторинг пациентов на выявление факторов риска развития сердечно- сосудистых катастроф, анкетирование пациентов, мотивация к ЗОЖ, вторичная профилактика ССЗ: которая направлена на повышение приверженности пациентов к лечению имеющегося заболевания.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</a:rPr>
              <a:t>Участие в профилактических акциях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323850" y="1125538"/>
            <a:ext cx="8569325" cy="4525962"/>
          </a:xfrm>
        </p:spPr>
        <p:txBody>
          <a:bodyPr/>
          <a:lstStyle/>
          <a:p>
            <a:pPr algn="just"/>
            <a:r>
              <a:rPr lang="ru-RU" smtClean="0">
                <a:solidFill>
                  <a:schemeClr val="bg1"/>
                </a:solidFill>
              </a:rPr>
              <a:t>Волонтеры принимают участие в профилактической работе регионального сосудистого центра расположенного в ККБ, организация праздника по борьбе с острым нарушением мозгового кровообращения, в частности в акциях посвященных по борьбе с ОНМК: «День борьбы с инсультом», который в этом году прошел под девизом «Мы сильней инсульта!».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250825" y="928688"/>
            <a:ext cx="8569325" cy="59293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/>
              <a:t>	</a:t>
            </a:r>
            <a:r>
              <a:rPr lang="ru-RU" smtClean="0">
                <a:solidFill>
                  <a:schemeClr val="bg1"/>
                </a:solidFill>
              </a:rPr>
              <a:t>Целью данной акции было: повышение осведомленности граждан о проблеме острого нарушения мозгового кровообращения, важности своевременного прохождения медицинских осмотров, необходимости коррекции факторов риска инсульта, а также знаний признаков инсульта и порядка самостоятельных действий при выявлении этого состояния. </a:t>
            </a:r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6540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2"/>
                </a:solidFill>
              </a:rPr>
              <a:t>«Мы сильней инсульта!»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808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Times New Roman</vt:lpstr>
      <vt:lpstr>Arial</vt:lpstr>
      <vt:lpstr>Calibri</vt:lpstr>
      <vt:lpstr>Тема Office</vt:lpstr>
      <vt:lpstr>Слайд 1</vt:lpstr>
      <vt:lpstr>Профилактика</vt:lpstr>
      <vt:lpstr>Слайд 3</vt:lpstr>
      <vt:lpstr>Деятельность отряда</vt:lpstr>
      <vt:lpstr>Деятельность волонтеров</vt:lpstr>
      <vt:lpstr>«ДЕНЬ ЗДОРОВОГО СЕРДЦА»</vt:lpstr>
      <vt:lpstr>ПРОФИЛАКТИКА ССЗ 2018-2019 период</vt:lpstr>
      <vt:lpstr>Участие в профилактических акциях</vt:lpstr>
      <vt:lpstr>«Мы сильней инсульта!»</vt:lpstr>
      <vt:lpstr>Профилактические мероприятия</vt:lpstr>
      <vt:lpstr>Профилактические мероприятия</vt:lpstr>
      <vt:lpstr>Слайд 12</vt:lpstr>
      <vt:lpstr>Борьба с онкопатологией</vt:lpstr>
      <vt:lpstr>Профилактика онкопатологии</vt:lpstr>
      <vt:lpstr>Диагностика онкопатологии</vt:lpstr>
      <vt:lpstr>Работа в школах профилактики</vt:lpstr>
      <vt:lpstr>Слайд 17</vt:lpstr>
      <vt:lpstr>Участие в мероприятиях</vt:lpstr>
      <vt:lpstr>Планы движения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Yulia</cp:lastModifiedBy>
  <cp:revision>54</cp:revision>
  <dcterms:created xsi:type="dcterms:W3CDTF">2015-09-11T02:10:34Z</dcterms:created>
  <dcterms:modified xsi:type="dcterms:W3CDTF">2019-09-02T23:16:26Z</dcterms:modified>
</cp:coreProperties>
</file>